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76" r:id="rId3"/>
    <p:sldId id="258" r:id="rId4"/>
    <p:sldId id="274" r:id="rId5"/>
    <p:sldId id="259" r:id="rId6"/>
    <p:sldId id="260" r:id="rId7"/>
    <p:sldId id="261" r:id="rId8"/>
    <p:sldId id="262" r:id="rId9"/>
    <p:sldId id="265" r:id="rId10"/>
    <p:sldId id="277" r:id="rId11"/>
    <p:sldId id="263" r:id="rId12"/>
    <p:sldId id="264" r:id="rId13"/>
    <p:sldId id="266" r:id="rId14"/>
    <p:sldId id="275" r:id="rId15"/>
    <p:sldId id="278" r:id="rId16"/>
    <p:sldId id="268" r:id="rId17"/>
    <p:sldId id="267" r:id="rId18"/>
    <p:sldId id="270" r:id="rId19"/>
    <p:sldId id="269" r:id="rId20"/>
    <p:sldId id="271" r:id="rId21"/>
    <p:sldId id="272" r:id="rId22"/>
    <p:sldId id="273" r:id="rId23"/>
    <p:sldId id="27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712" autoAdjust="0"/>
  </p:normalViewPr>
  <p:slideViewPr>
    <p:cSldViewPr snapToGrid="0">
      <p:cViewPr varScale="1">
        <p:scale>
          <a:sx n="51" d="100"/>
          <a:sy n="51" d="100"/>
        </p:scale>
        <p:origin x="29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1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D0AF3-B459-49B7-818A-CC92A8B76199}" type="datetimeFigureOut">
              <a:rPr lang="fr-FR" smtClean="0"/>
              <a:t>11/05/2016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78E35-0D7C-4A30-B337-6E0DE0E6EB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025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8CE5-2B91-43B9-AED1-3590D774DCF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623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Contraintes financières (budget alloué) :</a:t>
            </a:r>
          </a:p>
          <a:p>
            <a:r>
              <a:rPr lang="fr-FR" dirty="0" smtClean="0"/>
              <a:t>Phase 1 : Financement de l’ordre de 6000 € par le SDIS77 pour l’achat d’un poste dédié au simulateur de vol</a:t>
            </a:r>
          </a:p>
          <a:p>
            <a:r>
              <a:rPr lang="fr-FR" dirty="0" smtClean="0"/>
              <a:t>X Plane avec carte graphique disposant de plusieurs sorties, de deux </a:t>
            </a:r>
            <a:r>
              <a:rPr lang="fr-FR" dirty="0" err="1" smtClean="0"/>
              <a:t>vidéo-projecteurs</a:t>
            </a:r>
            <a:r>
              <a:rPr lang="fr-FR" dirty="0" smtClean="0"/>
              <a:t> adaptés et des</a:t>
            </a:r>
          </a:p>
          <a:p>
            <a:r>
              <a:rPr lang="fr-FR" dirty="0" smtClean="0"/>
              <a:t>licences logicielles X Plane 10 et Immersive Display (devis établi par l’équipe enseignante).</a:t>
            </a:r>
          </a:p>
          <a:p>
            <a:r>
              <a:rPr lang="fr-FR" dirty="0" smtClean="0"/>
              <a:t>Contraintes de développement (matériel et/ou logiciel imposé / technologies utilisées) :</a:t>
            </a:r>
          </a:p>
          <a:p>
            <a:r>
              <a:rPr lang="fr-FR" dirty="0" smtClean="0"/>
              <a:t>Phase 1 : Poste de simulation sous S.E. Windows, tableau de bord virtuel matérialisé par un écran standard,</a:t>
            </a:r>
          </a:p>
          <a:p>
            <a:r>
              <a:rPr lang="fr-FR" dirty="0" smtClean="0"/>
              <a:t>prototypage à moindre coût des capteurs de commandes de vol (faisabilité). </a:t>
            </a:r>
            <a:r>
              <a:rPr lang="fr-FR" dirty="0" err="1" smtClean="0"/>
              <a:t>Ecran</a:t>
            </a:r>
            <a:r>
              <a:rPr lang="fr-FR" dirty="0" smtClean="0"/>
              <a:t> de projection de forme</a:t>
            </a:r>
          </a:p>
          <a:p>
            <a:r>
              <a:rPr lang="fr-FR" dirty="0" smtClean="0"/>
              <a:t>cylindrique sur min. 110°, 2 mètres de haut, réalisé par le lycée.</a:t>
            </a:r>
          </a:p>
          <a:p>
            <a:r>
              <a:rPr lang="fr-FR" dirty="0" smtClean="0"/>
              <a:t>Contraintes qualité (conformité, délais…) :</a:t>
            </a:r>
          </a:p>
          <a:p>
            <a:r>
              <a:rPr lang="fr-FR" dirty="0" smtClean="0"/>
              <a:t>Phase 1 : Courant mai/juin, tests en vol avec X Plane (validation prévue par pilote breveté du SDIS),</a:t>
            </a:r>
          </a:p>
          <a:p>
            <a:r>
              <a:rPr lang="fr-FR" dirty="0" smtClean="0"/>
              <a:t>commandes de vol réelles opérationnelles et réalistes, instruments mis à jour en temps réel.</a:t>
            </a:r>
          </a:p>
          <a:p>
            <a:r>
              <a:rPr lang="fr-FR" dirty="0" smtClean="0"/>
              <a:t>Contraintes de fiabilité, sécurité :</a:t>
            </a:r>
          </a:p>
          <a:p>
            <a:r>
              <a:rPr lang="fr-FR" dirty="0" smtClean="0"/>
              <a:t>Phase 1 : Pérennité des chaines d’acquisition des commandes de vol, facilité de maintenance/réglage.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78E35-0D7C-4A30-B337-6E0DE0E6EBA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9614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78E35-0D7C-4A30-B337-6E0DE0E6EBA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176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Decouverte</a:t>
            </a:r>
            <a:r>
              <a:rPr lang="fr-FR" dirty="0" smtClean="0"/>
              <a:t> de </a:t>
            </a:r>
            <a:r>
              <a:rPr lang="fr-FR" dirty="0" err="1" smtClean="0"/>
              <a:t>lufa</a:t>
            </a:r>
            <a:endParaRPr lang="fr-FR" dirty="0" smtClean="0"/>
          </a:p>
          <a:p>
            <a:r>
              <a:rPr lang="fr-FR" dirty="0" smtClean="0"/>
              <a:t>Unojoy</a:t>
            </a:r>
          </a:p>
          <a:p>
            <a:r>
              <a:rPr lang="fr-FR" dirty="0" err="1" smtClean="0"/>
              <a:t>Recup</a:t>
            </a:r>
            <a:r>
              <a:rPr lang="fr-FR" baseline="0" dirty="0" smtClean="0"/>
              <a:t> info </a:t>
            </a:r>
            <a:r>
              <a:rPr lang="fr-FR" baseline="0" dirty="0" err="1" smtClean="0"/>
              <a:t>potar</a:t>
            </a:r>
            <a:endParaRPr lang="fr-FR" baseline="0" dirty="0" smtClean="0"/>
          </a:p>
          <a:p>
            <a:r>
              <a:rPr lang="fr-FR" baseline="0" dirty="0" smtClean="0"/>
              <a:t>Envoie du rapport</a:t>
            </a:r>
          </a:p>
          <a:p>
            <a:r>
              <a:rPr lang="fr-FR" baseline="0" dirty="0" smtClean="0"/>
              <a:t>Max dynamique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78E35-0D7C-4A30-B337-6E0DE0E6EBA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524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Creatio</a:t>
            </a:r>
            <a:r>
              <a:rPr lang="fr-FR" baseline="0" dirty="0" err="1" smtClean="0"/>
              <a:t>n</a:t>
            </a:r>
            <a:r>
              <a:rPr lang="fr-FR" baseline="0" dirty="0" smtClean="0"/>
              <a:t> du </a:t>
            </a:r>
            <a:r>
              <a:rPr lang="fr-FR" baseline="0" dirty="0" err="1" smtClean="0"/>
              <a:t>premiere</a:t>
            </a:r>
            <a:r>
              <a:rPr lang="fr-FR" baseline="0" dirty="0" smtClean="0"/>
              <a:t> .</a:t>
            </a:r>
            <a:r>
              <a:rPr lang="fr-FR" baseline="0" dirty="0" err="1" smtClean="0"/>
              <a:t>hex</a:t>
            </a:r>
            <a:endParaRPr lang="fr-FR" baseline="0" dirty="0" smtClean="0"/>
          </a:p>
          <a:p>
            <a:r>
              <a:rPr lang="fr-FR" baseline="0" dirty="0" err="1" smtClean="0"/>
              <a:t>Modif</a:t>
            </a:r>
            <a:r>
              <a:rPr lang="fr-FR" baseline="0" dirty="0" smtClean="0"/>
              <a:t> main pour 4 </a:t>
            </a:r>
            <a:r>
              <a:rPr lang="fr-FR" baseline="0" dirty="0" err="1" smtClean="0"/>
              <a:t>potar</a:t>
            </a:r>
            <a:endParaRPr lang="fr-FR" baseline="0" dirty="0" smtClean="0"/>
          </a:p>
          <a:p>
            <a:r>
              <a:rPr lang="fr-FR" baseline="0" dirty="0" smtClean="0"/>
              <a:t>Teste sur la maquette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78E35-0D7C-4A30-B337-6E0DE0E6EBA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26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</a:t>
            </a:r>
            <a:r>
              <a:rPr lang="fr-FR" baseline="0" dirty="0" smtClean="0"/>
              <a:t> de la plus de surprise</a:t>
            </a:r>
          </a:p>
          <a:p>
            <a:r>
              <a:rPr lang="fr-FR" baseline="0" dirty="0" err="1" smtClean="0"/>
              <a:t>Creation</a:t>
            </a:r>
            <a:r>
              <a:rPr lang="fr-FR" baseline="0" dirty="0" smtClean="0"/>
              <a:t> d’un circuit</a:t>
            </a:r>
          </a:p>
          <a:p>
            <a:r>
              <a:rPr lang="fr-FR" baseline="0" dirty="0" err="1" smtClean="0"/>
              <a:t>Creation</a:t>
            </a:r>
            <a:r>
              <a:rPr lang="fr-FR" baseline="0" dirty="0" smtClean="0"/>
              <a:t> d’une boite</a:t>
            </a:r>
          </a:p>
          <a:p>
            <a:r>
              <a:rPr lang="fr-FR" baseline="0" dirty="0" err="1" smtClean="0"/>
              <a:t>Reflection</a:t>
            </a:r>
            <a:r>
              <a:rPr lang="fr-FR" baseline="0" dirty="0" smtClean="0"/>
              <a:t> sur la </a:t>
            </a:r>
            <a:r>
              <a:rPr lang="fr-FR" baseline="0" dirty="0" err="1" smtClean="0"/>
              <a:t>creation</a:t>
            </a:r>
            <a:r>
              <a:rPr lang="fr-FR" baseline="0" dirty="0" smtClean="0"/>
              <a:t> de class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78E35-0D7C-4A30-B337-6E0DE0E6EBA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06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Mais import de</a:t>
            </a:r>
            <a:r>
              <a:rPr lang="fr-FR" baseline="0" dirty="0" smtClean="0"/>
              <a:t> l’</a:t>
            </a:r>
            <a:r>
              <a:rPr lang="fr-FR" baseline="0" dirty="0" err="1" smtClean="0"/>
              <a:t>ecran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debut</a:t>
            </a:r>
            <a:r>
              <a:rPr lang="fr-FR" baseline="0" dirty="0" smtClean="0"/>
              <a:t> de </a:t>
            </a:r>
            <a:r>
              <a:rPr lang="fr-FR" baseline="0" dirty="0" err="1" smtClean="0"/>
              <a:t>probleme</a:t>
            </a:r>
            <a:endParaRPr lang="fr-FR" baseline="0" dirty="0" smtClean="0"/>
          </a:p>
          <a:p>
            <a:r>
              <a:rPr lang="fr-FR" baseline="0" dirty="0" smtClean="0"/>
              <a:t>Thread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78E35-0D7C-4A30-B337-6E0DE0E6EBA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899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78E35-0D7C-4A30-B337-6E0DE0E6EBA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742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EE7CF-19B3-46F5-945B-86960E36C97C}" type="datetime1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23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34F-EB87-413C-AF1E-934BB9E6F768}" type="datetime1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3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0EA2-3A41-4CFE-8F4F-A5BB18C01327}" type="datetime1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2518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171CC-4158-4EA7-BE64-EAF567CF36C4}" type="datetime1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757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6170-6E0B-4395-ABAA-9299F8043E56}" type="datetime1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0036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E85C4-6D91-4BE5-BAC1-5F802693648A}" type="datetime1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898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99B3-8297-4622-96D3-3008E01ABDC8}" type="datetime1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24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6367-10C7-4919-ADA0-2154B056CB5C}" type="datetime1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05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300FC-27BC-4E7C-A262-E96FFC62AD19}" type="datetime1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098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5DAD-E2B0-4841-A4F7-BAFF72D7775A}" type="datetime1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16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6043-70D9-46EE-A732-FBFEE8AEB2C3}" type="datetime1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076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FE50-FDE1-49AC-89F9-E5B3E5D6BA9E}" type="datetime1">
              <a:rPr lang="fr-FR" smtClean="0"/>
              <a:t>11/05/2016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83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49752-2E2A-4204-AC1F-E3D9660F411D}" type="datetime1">
              <a:rPr lang="fr-FR" smtClean="0"/>
              <a:t>11/05/2016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11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4738-E4F5-48B7-85C9-C45F5DDB1607}" type="datetime1">
              <a:rPr lang="fr-FR" smtClean="0"/>
              <a:t>11/05/2016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92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990F-83FC-4DA2-B161-EDF7DAD029E8}" type="datetime1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4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ED88-8910-4D99-A012-F0F8AB05BA1B}" type="datetime1">
              <a:rPr lang="fr-FR" smtClean="0"/>
              <a:t>11/05/2016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69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1033B-F755-4BE2-8E76-8D5588B9A52C}" type="datetime1">
              <a:rPr lang="fr-FR" smtClean="0"/>
              <a:t>11/05/2016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4FBBD08-F8F2-4C2F-9766-EF8326A6AD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65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428396" y="664036"/>
            <a:ext cx="6371907" cy="120418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Simulateur</a:t>
            </a:r>
            <a:br>
              <a:rPr lang="fr-FR" dirty="0" smtClean="0"/>
            </a:br>
            <a:r>
              <a:rPr lang="fr-FR" dirty="0" smtClean="0"/>
              <a:t>1790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739" y="2164993"/>
            <a:ext cx="6000750" cy="36004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628" y="942573"/>
            <a:ext cx="1592372" cy="1592372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-36929"/>
            <a:ext cx="228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8" y="135767"/>
            <a:ext cx="25908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0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683000" y="2730500"/>
            <a:ext cx="582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Travail à accomplir</a:t>
            </a:r>
            <a:endParaRPr lang="fr-FR" sz="48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6555" y="2010251"/>
            <a:ext cx="5335956" cy="30014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573" y="430350"/>
            <a:ext cx="3829651" cy="28722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08" y="3746824"/>
            <a:ext cx="3373816" cy="253036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95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57" y="-100330"/>
            <a:ext cx="7600315" cy="69583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6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843" y="1327498"/>
            <a:ext cx="9001125" cy="41529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13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285" y="935016"/>
            <a:ext cx="9696450" cy="47625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2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12661" b="19330"/>
          <a:stretch/>
        </p:blipFill>
        <p:spPr>
          <a:xfrm>
            <a:off x="7910447" y="2091845"/>
            <a:ext cx="3964227" cy="269598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4779" t="20226" r="11222" b="10944"/>
          <a:stretch/>
        </p:blipFill>
        <p:spPr>
          <a:xfrm>
            <a:off x="1002081" y="2011869"/>
            <a:ext cx="4647157" cy="2855935"/>
          </a:xfrm>
          <a:prstGeom prst="rect">
            <a:avLst/>
          </a:prstGeom>
        </p:spPr>
      </p:pic>
      <p:sp>
        <p:nvSpPr>
          <p:cNvPr id="6" name="Égal 5"/>
          <p:cNvSpPr/>
          <p:nvPr/>
        </p:nvSpPr>
        <p:spPr>
          <a:xfrm>
            <a:off x="5881230" y="2699356"/>
            <a:ext cx="2029217" cy="148095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059" y="864910"/>
            <a:ext cx="7952886" cy="4519890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64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16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555" y="523561"/>
            <a:ext cx="2095500" cy="245745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113" y="2670822"/>
            <a:ext cx="4701637" cy="324737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earn.parallax.com/sites/default/files/content/kickstart/images/Memsic2125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18" y="400456"/>
            <a:ext cx="1852871" cy="185287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43" y="267309"/>
            <a:ext cx="1771196" cy="177119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3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8"/>
          <a:stretch/>
        </p:blipFill>
        <p:spPr>
          <a:xfrm>
            <a:off x="2246756" y="2423445"/>
            <a:ext cx="2869692" cy="202425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3"/>
          <a:stretch/>
        </p:blipFill>
        <p:spPr>
          <a:xfrm>
            <a:off x="2246756" y="4832031"/>
            <a:ext cx="2867407" cy="202596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2"/>
          <a:stretch/>
        </p:blipFill>
        <p:spPr>
          <a:xfrm>
            <a:off x="2246756" y="0"/>
            <a:ext cx="2867407" cy="2039112"/>
          </a:xfrm>
          <a:prstGeom prst="rect">
            <a:avLst/>
          </a:prstGeom>
        </p:spPr>
      </p:pic>
      <p:pic>
        <p:nvPicPr>
          <p:cNvPr id="13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035" y="248949"/>
            <a:ext cx="1339469" cy="157083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learn.parallax.com/sites/default/files/content/kickstart/images/Memsic2125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995" y="416072"/>
            <a:ext cx="1184378" cy="118437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Afficher l'image d'orig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737" y="468280"/>
            <a:ext cx="1132170" cy="113217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531" y="2650155"/>
            <a:ext cx="1339469" cy="157083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531" y="4832031"/>
            <a:ext cx="1339469" cy="1570832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10808208" y="749808"/>
            <a:ext cx="84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X2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707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60308_0847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107" y="93303"/>
            <a:ext cx="3960154" cy="295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66" y="68251"/>
            <a:ext cx="2688869" cy="25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Screenshot from 2016-03-19 15-29-0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4" r="98"/>
          <a:stretch>
            <a:fillRect/>
          </a:stretch>
        </p:blipFill>
        <p:spPr bwMode="auto">
          <a:xfrm>
            <a:off x="608267" y="2599723"/>
            <a:ext cx="6514620" cy="40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62" y="4817618"/>
            <a:ext cx="3191574" cy="116255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72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78" y="1278812"/>
            <a:ext cx="6767447" cy="42350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516" y="4821889"/>
            <a:ext cx="1926503" cy="10729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33" y="512646"/>
            <a:ext cx="4714603" cy="353595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07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64" y="2607456"/>
            <a:ext cx="7126842" cy="106689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1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86500"/>
            <a:ext cx="6585204" cy="28777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485" y="186500"/>
            <a:ext cx="3785165" cy="30003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011" y="3712713"/>
            <a:ext cx="5872382" cy="241714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220" y="3532339"/>
            <a:ext cx="3997340" cy="259752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6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921" y="1903408"/>
            <a:ext cx="4325112" cy="32438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33"/>
          <a:stretch/>
        </p:blipFill>
        <p:spPr>
          <a:xfrm>
            <a:off x="6688607" y="2229084"/>
            <a:ext cx="5315712" cy="233891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51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Afficher l'image d'origin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070" y="560683"/>
            <a:ext cx="5851525" cy="231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5"/>
          <a:stretch/>
        </p:blipFill>
        <p:spPr bwMode="auto">
          <a:xfrm>
            <a:off x="3955903" y="3732776"/>
            <a:ext cx="5905500" cy="230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ication 4"/>
          <p:cNvSpPr/>
          <p:nvPr/>
        </p:nvSpPr>
        <p:spPr>
          <a:xfrm>
            <a:off x="3955903" y="-688933"/>
            <a:ext cx="6187858" cy="480999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705621" y="1121341"/>
            <a:ext cx="1741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I2C</a:t>
            </a:r>
            <a:endParaRPr lang="fr-FR" sz="2800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502883" y="4641949"/>
            <a:ext cx="1453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Série</a:t>
            </a:r>
            <a:endParaRPr lang="fr-FR" sz="2800" b="1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013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23542"/>
              </p:ext>
            </p:extLst>
          </p:nvPr>
        </p:nvGraphicFramePr>
        <p:xfrm>
          <a:off x="2603500" y="1176866"/>
          <a:ext cx="8128000" cy="3575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4700">
                  <a:extLst>
                    <a:ext uri="{9D8B030D-6E8A-4147-A177-3AD203B41FA5}">
                      <a16:colId xmlns:a16="http://schemas.microsoft.com/office/drawing/2014/main" val="3905367395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3096580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tache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état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2809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Récupération</a:t>
                      </a:r>
                      <a:r>
                        <a:rPr lang="fr-FR" baseline="0" dirty="0" smtClean="0"/>
                        <a:t> et envoi du déplacement des axes des commandes de vol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OK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95604"/>
                  </a:ext>
                </a:extLst>
              </a:tr>
              <a:tr h="555414">
                <a:tc>
                  <a:txBody>
                    <a:bodyPr/>
                    <a:lstStyle/>
                    <a:p>
                      <a:r>
                        <a:rPr lang="fr-FR" dirty="0" smtClean="0"/>
                        <a:t>Sauvegarde des</a:t>
                      </a:r>
                      <a:r>
                        <a:rPr lang="fr-FR" baseline="0" dirty="0" smtClean="0"/>
                        <a:t> extremums des potentiomètres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OK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084734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fr-FR" dirty="0" smtClean="0"/>
                        <a:t>Communication entre les</a:t>
                      </a:r>
                      <a:r>
                        <a:rPr lang="fr-FR" baseline="0" dirty="0" smtClean="0"/>
                        <a:t> deux arduino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OK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404790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fr-FR" baseline="0" dirty="0" smtClean="0"/>
                        <a:t>Documentation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03178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fr-FR" dirty="0" smtClean="0"/>
                        <a:t>Boitier</a:t>
                      </a:r>
                      <a:r>
                        <a:rPr lang="fr-FR" baseline="0" dirty="0" smtClean="0"/>
                        <a:t> et circuit imprimé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37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Ajout de boutons au joystick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3649031"/>
                  </a:ext>
                </a:extLst>
              </a:tr>
            </a:tbl>
          </a:graphicData>
        </a:graphic>
      </p:graphicFrame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7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0"/>
            <a:ext cx="5337308" cy="35582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72" y="0"/>
            <a:ext cx="5368948" cy="366287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128" y="3209024"/>
            <a:ext cx="5350020" cy="356668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/>
          <a:srcRect b="7198"/>
          <a:stretch/>
        </p:blipFill>
        <p:spPr>
          <a:xfrm>
            <a:off x="1647672" y="3341216"/>
            <a:ext cx="5537632" cy="3426013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18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r="10672"/>
          <a:stretch/>
        </p:blipFill>
        <p:spPr>
          <a:xfrm>
            <a:off x="677660" y="2620976"/>
            <a:ext cx="5026357" cy="264483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663" y="1275378"/>
            <a:ext cx="3775446" cy="241628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8491" r="4967"/>
          <a:stretch/>
        </p:blipFill>
        <p:spPr>
          <a:xfrm>
            <a:off x="7712758" y="1637965"/>
            <a:ext cx="41216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61" y="439992"/>
            <a:ext cx="9124095" cy="5796216"/>
          </a:xfrm>
          <a:prstGeom prst="rect">
            <a:avLst/>
          </a:prstGeom>
          <a:noFill/>
          <a:ln>
            <a:solidFill>
              <a:srgbClr val="000000">
                <a:alpha val="9020"/>
              </a:srgbClr>
            </a:solidFill>
          </a:ln>
          <a:effectLst>
            <a:softEdge rad="127000"/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5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4790"/>
          <a:stretch/>
        </p:blipFill>
        <p:spPr>
          <a:xfrm>
            <a:off x="188976" y="2606040"/>
            <a:ext cx="6583968" cy="415947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567" y="0"/>
            <a:ext cx="5532375" cy="414928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5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èche droite 5"/>
          <p:cNvSpPr/>
          <p:nvPr/>
        </p:nvSpPr>
        <p:spPr>
          <a:xfrm>
            <a:off x="2669610" y="1540474"/>
            <a:ext cx="9400032" cy="1444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178114" y="997631"/>
            <a:ext cx="3593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Projet sur 3 ans</a:t>
            </a:r>
            <a:endParaRPr lang="fr-FR" sz="3200" dirty="0"/>
          </a:p>
        </p:txBody>
      </p:sp>
      <p:cxnSp>
        <p:nvCxnSpPr>
          <p:cNvPr id="9" name="Connecteur droit 8"/>
          <p:cNvCxnSpPr/>
          <p:nvPr/>
        </p:nvCxnSpPr>
        <p:spPr>
          <a:xfrm flipH="1">
            <a:off x="5775850" y="1877159"/>
            <a:ext cx="45720" cy="456285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759514" y="1936392"/>
            <a:ext cx="12192" cy="203911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635009" y="204647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</a:t>
            </a:r>
            <a:r>
              <a:rPr lang="fr-FR" baseline="30000" dirty="0" smtClean="0"/>
              <a:t>er</a:t>
            </a:r>
            <a:r>
              <a:rPr lang="fr-FR" dirty="0" smtClean="0"/>
              <a:t> année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460017" y="2046470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r>
              <a:rPr lang="fr-FR" baseline="30000" dirty="0" smtClean="0"/>
              <a:t>ème</a:t>
            </a:r>
            <a:r>
              <a:rPr lang="fr-FR" dirty="0" smtClean="0"/>
              <a:t> année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9437694" y="2078184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  <a:r>
              <a:rPr lang="fr-FR" baseline="30000" dirty="0" smtClean="0"/>
              <a:t>ème</a:t>
            </a:r>
            <a:r>
              <a:rPr lang="fr-FR" dirty="0" smtClean="0"/>
              <a:t> année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5" y="2783550"/>
            <a:ext cx="2267730" cy="170079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02" y="4729924"/>
            <a:ext cx="3229356" cy="201834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38" y="2687197"/>
            <a:ext cx="2723812" cy="249505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319" y="2879866"/>
            <a:ext cx="1875782" cy="185702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7324" y="3216619"/>
            <a:ext cx="2312318" cy="173423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670" y="4729924"/>
            <a:ext cx="3286035" cy="188535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6406" y="5215463"/>
            <a:ext cx="2403236" cy="1399811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84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41" y="214121"/>
            <a:ext cx="8896350" cy="33242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66" y="2186073"/>
            <a:ext cx="6874764" cy="4571718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 rot="17648746">
            <a:off x="9985248" y="2999232"/>
            <a:ext cx="832104" cy="521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1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08" y="1167935"/>
            <a:ext cx="6143625" cy="4400550"/>
          </a:xfrm>
          <a:prstGeom prst="rect">
            <a:avLst/>
          </a:prstGeom>
        </p:spPr>
      </p:pic>
      <p:sp>
        <p:nvSpPr>
          <p:cNvPr id="6" name="Flèche courbée vers le bas 5"/>
          <p:cNvSpPr/>
          <p:nvPr/>
        </p:nvSpPr>
        <p:spPr>
          <a:xfrm>
            <a:off x="6405345" y="4111712"/>
            <a:ext cx="5186149" cy="6823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Double flèche verticale 6"/>
          <p:cNvSpPr/>
          <p:nvPr/>
        </p:nvSpPr>
        <p:spPr>
          <a:xfrm>
            <a:off x="5791504" y="2979133"/>
            <a:ext cx="477671" cy="198958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16" y="714561"/>
            <a:ext cx="3190820" cy="2075582"/>
          </a:xfrm>
          <a:prstGeom prst="rect">
            <a:avLst/>
          </a:prstGeom>
        </p:spPr>
      </p:pic>
      <p:pic>
        <p:nvPicPr>
          <p:cNvPr id="3074" name="Picture 2" descr="http://www.ecopiecesauto.fr/wp-content/uploads/2015/05/PRIX-BAS-ECO-PIECES-AUT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627" y="4459835"/>
            <a:ext cx="200025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6" y="2979133"/>
            <a:ext cx="3341475" cy="33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BBD08-F8F2-4C2F-9766-EF8326A6AD1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452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696</TotalTime>
  <Words>331</Words>
  <Application>Microsoft Office PowerPoint</Application>
  <PresentationFormat>Grand écran</PresentationFormat>
  <Paragraphs>78</Paragraphs>
  <Slides>23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Brin</vt:lpstr>
      <vt:lpstr>Simulateur 1790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Nyrhu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Simulateur 1790</dc:title>
  <dc:creator>baptiste espinasse</dc:creator>
  <cp:lastModifiedBy>baptiste espinasse</cp:lastModifiedBy>
  <cp:revision>35</cp:revision>
  <dcterms:created xsi:type="dcterms:W3CDTF">2016-05-09T15:32:37Z</dcterms:created>
  <dcterms:modified xsi:type="dcterms:W3CDTF">2016-05-11T20:05:36Z</dcterms:modified>
</cp:coreProperties>
</file>